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6A321-0A0C-4C97-87E4-89D2A43AD3C7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18DFC-15F0-45AB-8514-05DEC0D765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153BC0-A12E-466E-9E1F-D914B95C5309}" type="slidenum">
              <a:rPr lang="en-US"/>
              <a:pPr/>
              <a:t>5</a:t>
            </a:fld>
            <a:endParaRPr lang="en-US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does our justice system require that we prove guilt…rather than prove innocence?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034526-18A1-47E0-870E-B0503D22AA70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4390738-C522-43B6-BE30-2DA5CD03F0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Unit 1A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Recognizing Fallacies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Circular Reasoning</a:t>
            </a:r>
          </a:p>
          <a:p>
            <a:pPr lvl="1"/>
            <a:r>
              <a:rPr lang="en-US"/>
              <a:t>P is true…and then p is restated in different words.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Diversion (Red Herring)</a:t>
            </a:r>
          </a:p>
          <a:p>
            <a:pPr lvl="1"/>
            <a:r>
              <a:rPr lang="en-US"/>
              <a:t>P is related to q and I have an argument concerning q; therefore…p is true.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Straw Man</a:t>
            </a:r>
          </a:p>
          <a:p>
            <a:pPr lvl="1"/>
            <a:r>
              <a:rPr lang="en-US"/>
              <a:t>I have an argument concerning a distorted version of p; therefore…I hope you are fooled into concluding I have an argument concerning the real version of p.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Page 20  </a:t>
            </a:r>
          </a:p>
          <a:p>
            <a:pPr lvl="1">
              <a:lnSpc>
                <a:spcPct val="90000"/>
              </a:lnSpc>
            </a:pPr>
            <a:r>
              <a:rPr lang="en-US"/>
              <a:t>22 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24 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26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Logic</a:t>
            </a:r>
          </a:p>
          <a:p>
            <a:pPr lvl="1">
              <a:lnSpc>
                <a:spcPct val="90000"/>
              </a:lnSpc>
            </a:pPr>
            <a:r>
              <a:rPr lang="en-US"/>
              <a:t>The study of the methods and principles of reasoning</a:t>
            </a:r>
          </a:p>
          <a:p>
            <a:pPr>
              <a:lnSpc>
                <a:spcPct val="90000"/>
              </a:lnSpc>
            </a:pPr>
            <a:r>
              <a:rPr lang="en-US"/>
              <a:t>Premises</a:t>
            </a:r>
          </a:p>
          <a:p>
            <a:pPr lvl="1">
              <a:lnSpc>
                <a:spcPct val="90000"/>
              </a:lnSpc>
            </a:pPr>
            <a:r>
              <a:rPr lang="en-US"/>
              <a:t>Facts or assumptions</a:t>
            </a:r>
          </a:p>
          <a:p>
            <a:pPr>
              <a:lnSpc>
                <a:spcPct val="90000"/>
              </a:lnSpc>
            </a:pPr>
            <a:r>
              <a:rPr lang="en-US"/>
              <a:t>Fallacy</a:t>
            </a:r>
          </a:p>
          <a:p>
            <a:pPr lvl="1">
              <a:lnSpc>
                <a:spcPct val="90000"/>
              </a:lnSpc>
            </a:pPr>
            <a:r>
              <a:rPr lang="en-US"/>
              <a:t>A deceptive argument- an argument in which the conclusion is not well supported by the premises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Appeal to Popularity</a:t>
            </a:r>
          </a:p>
          <a:p>
            <a:pPr lvl="1"/>
            <a:r>
              <a:rPr lang="en-US"/>
              <a:t>Many people believe p is true, therefore…p is true.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False Cause</a:t>
            </a:r>
          </a:p>
          <a:p>
            <a:pPr lvl="1"/>
            <a:r>
              <a:rPr lang="en-US"/>
              <a:t>A came before B; therefore…A caused B.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Appeal to Ignorance</a:t>
            </a:r>
          </a:p>
          <a:p>
            <a:pPr lvl="1"/>
            <a:r>
              <a:rPr lang="en-US"/>
              <a:t>There is no proof that p is true; therefore…p is false.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Hasty Generalization</a:t>
            </a:r>
          </a:p>
          <a:p>
            <a:pPr lvl="1"/>
            <a:r>
              <a:rPr lang="en-US"/>
              <a:t>A and B are linked one or a few times; therefore…A causes B (or vice versa)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Limited Choice</a:t>
            </a:r>
          </a:p>
          <a:p>
            <a:pPr lvl="1"/>
            <a:r>
              <a:rPr lang="en-US"/>
              <a:t>p is false; therefore…only q can be true.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Appeal to Emotion</a:t>
            </a:r>
          </a:p>
          <a:p>
            <a:pPr lvl="1"/>
            <a:r>
              <a:rPr lang="en-US"/>
              <a:t>p is associated with a positive emotional response; therefore…p is true.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Personal Attack</a:t>
            </a:r>
          </a:p>
          <a:p>
            <a:pPr lvl="1"/>
            <a:r>
              <a:rPr lang="en-US"/>
              <a:t>I have a problem with the person or group claiming p; therefore…p is not true.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Fallacies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251</Words>
  <Application>Microsoft Office PowerPoint</Application>
  <PresentationFormat>On-screen Show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Unit 1A</vt:lpstr>
      <vt:lpstr>Slide 2</vt:lpstr>
      <vt:lpstr>Common Fallacies</vt:lpstr>
      <vt:lpstr>Common Fallacies</vt:lpstr>
      <vt:lpstr>Common Fallacies</vt:lpstr>
      <vt:lpstr>Common Fallacies</vt:lpstr>
      <vt:lpstr>Common Fallacies</vt:lpstr>
      <vt:lpstr>Common Fallacies</vt:lpstr>
      <vt:lpstr>Common Fallacies</vt:lpstr>
      <vt:lpstr>Common Fallacies</vt:lpstr>
      <vt:lpstr>Common Fallacies</vt:lpstr>
      <vt:lpstr>Common Fallacies</vt:lpstr>
      <vt:lpstr>Examples</vt:lpstr>
    </vt:vector>
  </TitlesOfParts>
  <Company>Chandler-Gilbert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1A</dc:title>
  <dc:creator>beery</dc:creator>
  <cp:lastModifiedBy>beery</cp:lastModifiedBy>
  <cp:revision>1</cp:revision>
  <dcterms:created xsi:type="dcterms:W3CDTF">2008-09-02T23:37:00Z</dcterms:created>
  <dcterms:modified xsi:type="dcterms:W3CDTF">2008-09-02T23:38:39Z</dcterms:modified>
</cp:coreProperties>
</file>